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256" r:id="rId2"/>
    <p:sldId id="470" r:id="rId3"/>
    <p:sldId id="479" r:id="rId4"/>
    <p:sldId id="469" r:id="rId5"/>
    <p:sldId id="477" r:id="rId6"/>
    <p:sldId id="475" r:id="rId7"/>
    <p:sldId id="478" r:id="rId8"/>
    <p:sldId id="476" r:id="rId9"/>
    <p:sldId id="482" r:id="rId10"/>
    <p:sldId id="480" r:id="rId11"/>
    <p:sldId id="481" r:id="rId12"/>
    <p:sldId id="463" r:id="rId13"/>
    <p:sldId id="465" r:id="rId14"/>
    <p:sldId id="466" r:id="rId15"/>
    <p:sldId id="467" r:id="rId16"/>
    <p:sldId id="486" r:id="rId17"/>
    <p:sldId id="472" r:id="rId18"/>
    <p:sldId id="473" r:id="rId19"/>
    <p:sldId id="487" r:id="rId20"/>
    <p:sldId id="474" r:id="rId21"/>
    <p:sldId id="483" r:id="rId22"/>
    <p:sldId id="484" r:id="rId23"/>
    <p:sldId id="485" r:id="rId24"/>
    <p:sldId id="488" r:id="rId25"/>
    <p:sldId id="489" r:id="rId26"/>
    <p:sldId id="492" r:id="rId27"/>
    <p:sldId id="281" r:id="rId28"/>
    <p:sldId id="490" r:id="rId29"/>
    <p:sldId id="385" r:id="rId30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D85B"/>
    <a:srgbClr val="CC3300"/>
    <a:srgbClr val="A50021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95" autoAdjust="0"/>
  </p:normalViewPr>
  <p:slideViewPr>
    <p:cSldViewPr>
      <p:cViewPr varScale="1">
        <p:scale>
          <a:sx n="172" d="100"/>
          <a:sy n="172" d="100"/>
        </p:scale>
        <p:origin x="156" y="7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86651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58400" y="64770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Southwest Fox 2019</a:t>
            </a:r>
            <a:endParaRPr lang="en-US" sz="14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RickStrahl/SWFOX2019_DotnetCore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techempower.com/benchmarks/#section=data-r18&amp;hw=ph&amp;test=updat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eblog.west-wind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mailto:rstrahl@west-wind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9_DotnetCor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905000"/>
            <a:ext cx="7767918" cy="1828800"/>
          </a:xfrm>
        </p:spPr>
        <p:txBody>
          <a:bodyPr/>
          <a:lstStyle/>
          <a:p>
            <a:pPr eaLnBrk="1" hangingPunct="1"/>
            <a:r>
              <a:rPr lang="en-US" sz="2400"/>
              <a:t>An overview of .NET Core and ASP.NET Core</a:t>
            </a:r>
            <a:br>
              <a:rPr lang="en-US" sz="2400"/>
            </a:br>
            <a:r>
              <a:rPr kumimoji="1" lang="en-US" sz="16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What is it and should your care?</a:t>
            </a:r>
            <a:endParaRPr lang="en-US" sz="16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16764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hlinkClick r:id="rId5"/>
              </a:rPr>
              <a:t>https://github.com/RickStrahl/SWFOX2019_DotnetCore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3E91BA-0619-4F3B-ADE6-CEB1D763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3145-823B-4C28-AD6C-D44904F1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33EA4-A6A1-4AB3-88C1-72F916ED6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Everything works from the Command Line</a:t>
            </a:r>
          </a:p>
          <a:p>
            <a:pPr lvl="1"/>
            <a:r>
              <a:rPr lang="en-US"/>
              <a:t>Dotnet command handles entire lifecyle processing</a:t>
            </a:r>
          </a:p>
          <a:p>
            <a:pPr lvl="1"/>
            <a:r>
              <a:rPr lang="en-US"/>
              <a:t>Compilation, Nuget Packages, Building, Publishing etc.</a:t>
            </a:r>
          </a:p>
          <a:p>
            <a:pPr lvl="1"/>
            <a:r>
              <a:rPr lang="en-US"/>
              <a:t>Developers can build custom tools </a:t>
            </a:r>
            <a:r>
              <a:rPr lang="en-US" sz="1400"/>
              <a:t>(similar to NPM)</a:t>
            </a:r>
            <a:endParaRPr lang="en-US"/>
          </a:p>
          <a:p>
            <a:pPr lvl="1"/>
            <a:endParaRPr lang="en-US" sz="800"/>
          </a:p>
          <a:p>
            <a:r>
              <a:rPr lang="en-US"/>
              <a:t>Can be Automated</a:t>
            </a:r>
          </a:p>
          <a:p>
            <a:pPr lvl="1"/>
            <a:r>
              <a:rPr lang="en-US"/>
              <a:t>Any application can call the compiler and build tools</a:t>
            </a:r>
          </a:p>
          <a:p>
            <a:pPr lvl="1"/>
            <a:r>
              <a:rPr lang="en-US"/>
              <a:t>It’s easy to hook build ops into your own applications</a:t>
            </a:r>
          </a:p>
          <a:p>
            <a:pPr lvl="1"/>
            <a:r>
              <a:rPr lang="en-US"/>
              <a:t>You can also build applications on the server</a:t>
            </a:r>
          </a:p>
          <a:p>
            <a:pPr lvl="1"/>
            <a:r>
              <a:rPr lang="en-US"/>
              <a:t>Or in a Docker Container</a:t>
            </a:r>
          </a:p>
          <a:p>
            <a:pPr lvl="1"/>
            <a:r>
              <a:rPr lang="en-US"/>
              <a:t>Extremely powerful compared to old MsBuild way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375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4BA6-8D6F-45CC-AE80-FA510309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Standard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5C26-92E4-4EBD-AAD8-AB68F32A7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Standard is a </a:t>
            </a:r>
          </a:p>
        </p:txBody>
      </p:sp>
    </p:spTree>
    <p:extLst>
      <p:ext uri="{BB962C8B-B14F-4D97-AF65-F5344CB8AC3E}">
        <p14:creationId xmlns:p14="http://schemas.microsoft.com/office/powerpoint/2010/main" val="169682142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2A04-20F6-458C-87E5-35779A25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38C4-D4A7-47F2-86A8-D67909D60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Latest Version of .NET Core</a:t>
            </a:r>
          </a:p>
          <a:p>
            <a:pPr lvl="1"/>
            <a:r>
              <a:rPr lang="en-US"/>
              <a:t>v3.0 is usually a Charm</a:t>
            </a:r>
          </a:p>
          <a:p>
            <a:pPr lvl="1"/>
            <a:r>
              <a:rPr lang="en-US"/>
              <a:t>Big performance improvements</a:t>
            </a:r>
          </a:p>
          <a:p>
            <a:r>
              <a:rPr lang="en-US"/>
              <a:t>Support for Desktop Applications</a:t>
            </a:r>
          </a:p>
          <a:p>
            <a:pPr lvl="1"/>
            <a:r>
              <a:rPr lang="en-US"/>
              <a:t>WinForms and WPF can now be built with Core</a:t>
            </a:r>
          </a:p>
          <a:p>
            <a:pPr lvl="1"/>
            <a:r>
              <a:rPr lang="en-US"/>
              <a:t>Self contained executables</a:t>
            </a:r>
          </a:p>
          <a:p>
            <a:pPr lvl="1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5B23B4-2A29-4D39-90A4-5DABECB4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912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19299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FAF90D-042F-4A7F-A524-84EC07E3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882831"/>
            <a:ext cx="10363200" cy="1362075"/>
          </a:xfrm>
        </p:spPr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AC77-82C0-43AD-8A9A-AF3B95D6D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352800"/>
            <a:ext cx="10363200" cy="520700"/>
          </a:xfrm>
        </p:spPr>
        <p:txBody>
          <a:bodyPr/>
          <a:lstStyle/>
          <a:p>
            <a:r>
              <a:rPr lang="en-US"/>
              <a:t>the core of .NET Core</a:t>
            </a:r>
          </a:p>
        </p:txBody>
      </p:sp>
      <p:pic>
        <p:nvPicPr>
          <p:cNvPr id="4098" name="Picture 2" descr="Image result for asp.net core logo site: microsoft.com">
            <a:extLst>
              <a:ext uri="{FF2B5EF4-FFF2-40B4-BE49-F238E27FC236}">
                <a16:creationId xmlns:a16="http://schemas.microsoft.com/office/drawing/2014/main" id="{AB58ECA7-1762-4E76-93BB-99C736CB4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" y="0"/>
            <a:ext cx="2052637" cy="8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99059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8C19D-D7F3-4C9D-B494-494A3228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EC7FE9-EB78-4720-AADA-5E2744AF5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is the 90% Use Case</a:t>
            </a:r>
          </a:p>
          <a:p>
            <a:pPr lvl="1"/>
            <a:r>
              <a:rPr lang="en-US"/>
              <a:t>Most used framework on .NET Core</a:t>
            </a:r>
          </a:p>
          <a:p>
            <a:pPr lvl="1"/>
            <a:r>
              <a:rPr lang="en-US"/>
              <a:t>Most of the investment is based around Web scenarios</a:t>
            </a:r>
          </a:p>
          <a:p>
            <a:pPr lvl="1"/>
            <a:r>
              <a:rPr lang="en-US"/>
              <a:t>Many new features are ‘dogfooded’ by ASP.NET Core</a:t>
            </a:r>
          </a:p>
          <a:p>
            <a:r>
              <a:rPr lang="en-US"/>
              <a:t>High Performance</a:t>
            </a:r>
          </a:p>
          <a:p>
            <a:pPr lvl="1"/>
            <a:r>
              <a:rPr lang="en-US"/>
              <a:t>ASP.NET Core is blazing fast compared to classic ASP.NET</a:t>
            </a:r>
          </a:p>
          <a:p>
            <a:pPr lvl="1"/>
            <a:r>
              <a:rPr lang="en-US"/>
              <a:t>Classic ASP.NET was limited by dependency on IIS</a:t>
            </a:r>
          </a:p>
          <a:p>
            <a:pPr lvl="1"/>
            <a:r>
              <a:rPr lang="en-US"/>
              <a:t>Native, very fast Kestrel Web Server</a:t>
            </a:r>
          </a:p>
          <a:p>
            <a:pPr lvl="1"/>
            <a:r>
              <a:rPr lang="en-US"/>
              <a:t>Custom server interfaces for platforms </a:t>
            </a:r>
            <a:r>
              <a:rPr lang="en-US" sz="1200"/>
              <a:t>(.NET Core IIS Module)</a:t>
            </a:r>
          </a:p>
          <a:p>
            <a:pPr lvl="1"/>
            <a:r>
              <a:rPr lang="en-US"/>
              <a:t>Scores among top Web Servers for many scenarios </a:t>
            </a:r>
            <a:r>
              <a:rPr lang="en-US" sz="1050"/>
              <a:t>(</a:t>
            </a:r>
            <a:r>
              <a:rPr lang="en-US" sz="1050">
                <a:hlinkClick r:id="rId2"/>
              </a:rPr>
              <a:t>techempower</a:t>
            </a:r>
            <a:r>
              <a:rPr lang="en-US" sz="1050"/>
              <a:t>)</a:t>
            </a:r>
            <a:endParaRPr lang="en-US"/>
          </a:p>
          <a:p>
            <a:pPr lvl="1"/>
            <a:r>
              <a:rPr lang="en-US"/>
              <a:t>Highest performance general purpose Web Application Server</a:t>
            </a:r>
            <a:endParaRPr lang="en-US" sz="1100"/>
          </a:p>
          <a:p>
            <a:pPr marL="457200" lvl="1" indent="0">
              <a:buNone/>
            </a:pPr>
            <a:endParaRPr lang="en-US" sz="1100"/>
          </a:p>
          <a:p>
            <a:pPr lvl="1"/>
            <a:endParaRPr lang="en-US"/>
          </a:p>
        </p:txBody>
      </p:sp>
      <p:pic>
        <p:nvPicPr>
          <p:cNvPr id="6" name="Picture 2" descr="Image result for asp.net core logo site: microsoft.com">
            <a:extLst>
              <a:ext uri="{FF2B5EF4-FFF2-40B4-BE49-F238E27FC236}">
                <a16:creationId xmlns:a16="http://schemas.microsoft.com/office/drawing/2014/main" id="{159AAE87-085B-455E-82FB-19170864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19127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37B4-D89A-4CE2-80CA-E054D549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 in ASP.NET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C6C5-7091-4876-9CE0-7638113B8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876300"/>
            <a:ext cx="11480800" cy="5105400"/>
          </a:xfrm>
        </p:spPr>
        <p:txBody>
          <a:bodyPr/>
          <a:lstStyle/>
          <a:p>
            <a:r>
              <a:rPr lang="en-US" sz="1800"/>
              <a:t>High performance</a:t>
            </a:r>
          </a:p>
          <a:p>
            <a:pPr lvl="1"/>
            <a:r>
              <a:rPr lang="en-US" sz="1600"/>
              <a:t>Huge performance gains on already good performance</a:t>
            </a:r>
          </a:p>
          <a:p>
            <a:pPr lvl="1"/>
            <a:r>
              <a:rPr lang="en-US" sz="1600"/>
              <a:t>Drastically reduced memory footprint</a:t>
            </a:r>
          </a:p>
          <a:p>
            <a:pPr lvl="1"/>
            <a:r>
              <a:rPr lang="en-US" sz="1600"/>
              <a:t>Noticable in local development</a:t>
            </a:r>
          </a:p>
          <a:p>
            <a:r>
              <a:rPr lang="en-US" sz="1800"/>
              <a:t>Cross Platform</a:t>
            </a:r>
          </a:p>
          <a:p>
            <a:pPr lvl="1"/>
            <a:r>
              <a:rPr lang="en-US" sz="1600"/>
              <a:t>Important for Web apps</a:t>
            </a:r>
          </a:p>
          <a:p>
            <a:pPr lvl="1"/>
            <a:r>
              <a:rPr lang="en-US" sz="1600"/>
              <a:t>Host on Linux or Docker, and also Windows</a:t>
            </a:r>
          </a:p>
          <a:p>
            <a:pPr lvl="1"/>
            <a:r>
              <a:rPr lang="en-US" sz="1600"/>
              <a:t>Transparently switch between platforms</a:t>
            </a:r>
          </a:p>
          <a:p>
            <a:r>
              <a:rPr lang="en-US" sz="1800"/>
              <a:t>Middleware Pipeline</a:t>
            </a:r>
          </a:p>
          <a:p>
            <a:pPr lvl="1"/>
            <a:r>
              <a:rPr lang="en-US" sz="1600"/>
              <a:t>Powerful middleware pipeline to hook into Request lifecycle</a:t>
            </a:r>
          </a:p>
          <a:p>
            <a:pPr lvl="1"/>
            <a:r>
              <a:rPr lang="en-US" sz="1600"/>
              <a:t>Act on Before and After Processing handlers</a:t>
            </a:r>
          </a:p>
          <a:p>
            <a:pPr lvl="1"/>
            <a:r>
              <a:rPr lang="en-US" sz="1600"/>
              <a:t>Most features are hooked up as middleware</a:t>
            </a:r>
          </a:p>
          <a:p>
            <a:pPr lvl="1"/>
            <a:r>
              <a:rPr lang="en-US" sz="1600"/>
              <a:t>Examples:</a:t>
            </a:r>
          </a:p>
          <a:p>
            <a:pPr lvl="2"/>
            <a:r>
              <a:rPr lang="en-US" sz="1600"/>
              <a:t>Markdown Processing</a:t>
            </a:r>
          </a:p>
          <a:p>
            <a:pPr lvl="2"/>
            <a:r>
              <a:rPr lang="en-US" sz="1600"/>
              <a:t>Live Reload functionality</a:t>
            </a:r>
          </a:p>
          <a:p>
            <a:pPr lvl="2"/>
            <a:r>
              <a:rPr lang="en-US" sz="1600"/>
              <a:t>Custom encryption</a:t>
            </a:r>
          </a:p>
        </p:txBody>
      </p:sp>
      <p:pic>
        <p:nvPicPr>
          <p:cNvPr id="5" name="Picture 2" descr="Image result for asp.net core logo site: microsoft.com">
            <a:extLst>
              <a:ext uri="{FF2B5EF4-FFF2-40B4-BE49-F238E27FC236}">
                <a16:creationId xmlns:a16="http://schemas.microsoft.com/office/drawing/2014/main" id="{0EE7FC20-8B16-41FB-9A29-4BF3A15DB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0930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C60E8B-9465-422E-959B-85825022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590925"/>
            <a:ext cx="10363200" cy="1362075"/>
          </a:xfrm>
        </p:spPr>
        <p:txBody>
          <a:bodyPr/>
          <a:lstStyle/>
          <a:p>
            <a:r>
              <a:rPr lang="en-US"/>
              <a:t>Desktop Frameworks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BA6ED-AD62-470D-9649-A6BDA043C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090737"/>
            <a:ext cx="10363200" cy="1500187"/>
          </a:xfrm>
        </p:spPr>
        <p:txBody>
          <a:bodyPr/>
          <a:lstStyle/>
          <a:p>
            <a:r>
              <a:rPr lang="en-US"/>
              <a:t>Wpf and WinForms</a:t>
            </a:r>
          </a:p>
        </p:txBody>
      </p:sp>
    </p:spTree>
    <p:extLst>
      <p:ext uri="{BB962C8B-B14F-4D97-AF65-F5344CB8AC3E}">
        <p14:creationId xmlns:p14="http://schemas.microsoft.com/office/powerpoint/2010/main" val="3850544225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A1B42-C73D-4626-8E1F-303D7EE4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Desktop Applications in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ED658-5976-4DE2-8294-11F84FC1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New in .NET Core 3.0</a:t>
            </a:r>
          </a:p>
          <a:p>
            <a:pPr lvl="1"/>
            <a:r>
              <a:rPr lang="en-US"/>
              <a:t>Previously only Console Apps could run</a:t>
            </a:r>
          </a:p>
          <a:p>
            <a:pPr lvl="1"/>
            <a:r>
              <a:rPr lang="en-US"/>
              <a:t>By default all Console apps are cross platform</a:t>
            </a:r>
          </a:p>
          <a:p>
            <a:pPr lvl="1"/>
            <a:r>
              <a:rPr lang="en-US" b="1"/>
              <a:t>WinForm and WPF apps are Windows only!</a:t>
            </a:r>
          </a:p>
          <a:p>
            <a:r>
              <a:rPr lang="en-US"/>
              <a:t>Support for WinForms and WPF</a:t>
            </a:r>
          </a:p>
          <a:p>
            <a:pPr lvl="1"/>
            <a:r>
              <a:rPr lang="en-US"/>
              <a:t>Winforms and WPF SDKs can build desktop apps</a:t>
            </a:r>
          </a:p>
          <a:p>
            <a:pPr lvl="1"/>
            <a:r>
              <a:rPr lang="en-US"/>
              <a:t>Some differences in feature and a few missing features</a:t>
            </a:r>
          </a:p>
          <a:p>
            <a:pPr lvl="1"/>
            <a:r>
              <a:rPr lang="en-US"/>
              <a:t>Overall relatively easy to port an application to .NET Core</a:t>
            </a:r>
            <a:endParaRPr lang="en-US" b="1"/>
          </a:p>
          <a:p>
            <a:r>
              <a:rPr lang="en-US"/>
              <a:t>Windows Platform Support</a:t>
            </a:r>
          </a:p>
          <a:p>
            <a:pPr lvl="1"/>
            <a:r>
              <a:rPr lang="en-US"/>
              <a:t>Windows specific features aren’t part of .NET Core</a:t>
            </a:r>
          </a:p>
          <a:p>
            <a:pPr lvl="1"/>
            <a:r>
              <a:rPr lang="en-US"/>
              <a:t>Added via special support libraries that provide Windows features</a:t>
            </a:r>
          </a:p>
          <a:p>
            <a:pPr lvl="1"/>
            <a:r>
              <a:rPr lang="en-US"/>
              <a:t>Note: Most but not all Windows features are supported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31703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F4960-B0BF-4138-9AFB-DCA5939D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 </a:t>
            </a:r>
            <a:br>
              <a:rPr lang="en-US"/>
            </a:br>
            <a:r>
              <a:rPr lang="en-US" sz="1200">
                <a:solidFill>
                  <a:srgbClr val="FFFFCC"/>
                </a:solidFill>
              </a:rPr>
              <a:t>for .NET Core Desktop Apps vs. Framework Apps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E01A5-D667-4119-9E04-D920BDAFF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53086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/>
              <a:t>Self contained installations</a:t>
            </a:r>
          </a:p>
          <a:p>
            <a:pPr>
              <a:lnSpc>
                <a:spcPct val="150000"/>
              </a:lnSpc>
            </a:pPr>
            <a:r>
              <a:rPr lang="en-US" sz="1600"/>
              <a:t>Your app is fixed and not updated by OS</a:t>
            </a:r>
          </a:p>
          <a:p>
            <a:pPr>
              <a:lnSpc>
                <a:spcPct val="150000"/>
              </a:lnSpc>
            </a:pPr>
            <a:r>
              <a:rPr lang="en-US" sz="1600"/>
              <a:t>Performance improvements in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proof</a:t>
            </a:r>
          </a:p>
          <a:p>
            <a:pPr>
              <a:lnSpc>
                <a:spcPct val="150000"/>
              </a:lnSpc>
            </a:pPr>
            <a:r>
              <a:rPr lang="en-US" sz="1600"/>
              <a:t>Microsoft enhances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performance gains</a:t>
            </a:r>
          </a:p>
          <a:p>
            <a:pPr>
              <a:lnSpc>
                <a:spcPct val="150000"/>
              </a:lnSpc>
            </a:pPr>
            <a:r>
              <a:rPr lang="en-US" sz="1600"/>
              <a:t>Open sourced WPF/WinForms might bring improvements of long neglected Frameworks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4E49C-4779-4E7F-9AFC-294528A39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2655" y="1600200"/>
            <a:ext cx="56388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/>
              <a:t>No OS pre-installed runtimes</a:t>
            </a:r>
          </a:p>
          <a:p>
            <a:pPr>
              <a:lnSpc>
                <a:spcPct val="150000"/>
              </a:lnSpc>
            </a:pPr>
            <a:r>
              <a:rPr lang="en-US" sz="1800"/>
              <a:t>Runtimes are large (~50mb)</a:t>
            </a:r>
          </a:p>
          <a:p>
            <a:pPr>
              <a:lnSpc>
                <a:spcPct val="150000"/>
              </a:lnSpc>
            </a:pPr>
            <a:r>
              <a:rPr lang="en-US" sz="1800"/>
              <a:t>A few missing Windows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5A8F0-9972-4D7D-8554-B51188BE491A}"/>
              </a:ext>
            </a:extLst>
          </p:cNvPr>
          <p:cNvSpPr txBox="1"/>
          <p:nvPr/>
        </p:nvSpPr>
        <p:spPr>
          <a:xfrm>
            <a:off x="228600" y="1127449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0CDDF-7775-452A-BAD8-AEA234EC0C25}"/>
              </a:ext>
            </a:extLst>
          </p:cNvPr>
          <p:cNvSpPr txBox="1"/>
          <p:nvPr/>
        </p:nvSpPr>
        <p:spPr>
          <a:xfrm>
            <a:off x="5638800" y="11385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162275739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ED414-4E21-478C-9406-38E5FE7C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709988"/>
            <a:ext cx="10363200" cy="1362075"/>
          </a:xfrm>
        </p:spPr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E37B1-1DA9-4717-97C2-73CC01BF8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209800"/>
            <a:ext cx="10363200" cy="1500187"/>
          </a:xfrm>
        </p:spPr>
        <p:txBody>
          <a:bodyPr/>
          <a:lstStyle/>
          <a:p>
            <a:r>
              <a:rPr lang="en-US"/>
              <a:t>Interop is more complicated</a:t>
            </a:r>
          </a:p>
        </p:txBody>
      </p:sp>
    </p:spTree>
    <p:extLst>
      <p:ext uri="{BB962C8B-B14F-4D97-AF65-F5344CB8AC3E}">
        <p14:creationId xmlns:p14="http://schemas.microsoft.com/office/powerpoint/2010/main" val="1634126666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0B4707-CC92-45F0-98FD-5288966EAD91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r>
              <a:rPr lang="en-US" kern="0"/>
              <a:t>Rick Strahl</a:t>
            </a:r>
            <a:endParaRPr lang="en-US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628650" y="1123950"/>
            <a:ext cx="7029450" cy="428625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endParaRPr lang="en-US" sz="1400" kern="0"/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/>
              <a:t>Big Kahuna</a:t>
            </a:r>
            <a:br>
              <a:rPr lang="en-US" sz="1400" kern="0"/>
            </a:br>
            <a:r>
              <a:rPr lang="en-US" sz="1400" i="1" kern="0"/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673" y="323553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31" y="4101821"/>
            <a:ext cx="1704331" cy="149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00" y="4411177"/>
            <a:ext cx="1752569" cy="116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23261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6994567" y="3105959"/>
            <a:ext cx="17684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hlinkClick r:id="rId7"/>
              </a:rPr>
              <a:t>rstrahl@west-wind.com</a:t>
            </a:r>
            <a:endParaRPr lang="en-US" sz="1100"/>
          </a:p>
          <a:p>
            <a:pPr algn="r"/>
            <a:r>
              <a:rPr lang="en-US" sz="1100">
                <a:hlinkClick r:id="rId8"/>
              </a:rPr>
              <a:t>weblog.west-wind.com</a:t>
            </a:r>
            <a:endParaRPr lang="en-US" sz="110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3FCA64B-ED96-4C3F-9668-E5A52E55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7" y="4572000"/>
            <a:ext cx="2303406" cy="68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55" y="4162438"/>
            <a:ext cx="2169420" cy="134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2524-AE76-4354-8369-66E04DAC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A8ABD3-6E75-45FB-A317-10A2D245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Hosting Model</a:t>
            </a:r>
          </a:p>
          <a:p>
            <a:pPr lvl="1"/>
            <a:r>
              <a:rPr lang="en-US"/>
              <a:t>New Runtime Hosting APIs</a:t>
            </a:r>
          </a:p>
          <a:p>
            <a:pPr lvl="1"/>
            <a:r>
              <a:rPr lang="en-US"/>
              <a:t>New COM Host</a:t>
            </a:r>
          </a:p>
          <a:p>
            <a:pPr lvl="1"/>
            <a:r>
              <a:rPr lang="en-US"/>
              <a:t>But no Idispatch support</a:t>
            </a:r>
          </a:p>
          <a:p>
            <a:r>
              <a:rPr lang="en-US"/>
              <a:t>FoxPro -&gt; .NET</a:t>
            </a:r>
          </a:p>
          <a:p>
            <a:pPr lvl="1"/>
            <a:r>
              <a:rPr lang="en-US"/>
              <a:t>Plain COM Interop instantiation no longer works</a:t>
            </a:r>
          </a:p>
          <a:p>
            <a:pPr lvl="1"/>
            <a:r>
              <a:rPr lang="en-US"/>
              <a:t>But wwDotnetBridge now works with .NET Core</a:t>
            </a:r>
          </a:p>
          <a:p>
            <a:pPr lvl="1"/>
            <a:r>
              <a:rPr lang="en-US"/>
              <a:t>Most features are supported</a:t>
            </a:r>
          </a:p>
          <a:p>
            <a:r>
              <a:rPr lang="en-US"/>
              <a:t>.NET Core -&gt; FoxPro </a:t>
            </a:r>
          </a:p>
          <a:p>
            <a:pPr lvl="1"/>
            <a:r>
              <a:rPr lang="en-US"/>
              <a:t>No easy ASP.NET Core Support</a:t>
            </a:r>
          </a:p>
          <a:p>
            <a:pPr lvl="1"/>
            <a:r>
              <a:rPr lang="en-US"/>
              <a:t>No support for STA Threading</a:t>
            </a:r>
          </a:p>
          <a:p>
            <a:pPr lvl="1"/>
            <a:r>
              <a:rPr lang="en-US"/>
              <a:t>Requires a custom implementations will work</a:t>
            </a:r>
          </a:p>
          <a:p>
            <a:pPr lvl="1"/>
            <a:r>
              <a:rPr lang="en-US"/>
              <a:t>Web Connection can now run as .NET Middleware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82561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0DF-B94B-4F8A-A8D4-E594CA4D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.NET Core from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EFF05-F764-4CFE-BFA8-54A51ADD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Built-in Idispatch COM Interop is Dead</a:t>
            </a:r>
          </a:p>
          <a:p>
            <a:pPr lvl="1"/>
            <a:r>
              <a:rPr lang="en-US" sz="1600"/>
              <a:t>Standard COM Invocation no longer works in .NET Core</a:t>
            </a:r>
          </a:p>
          <a:p>
            <a:pPr lvl="1"/>
            <a:r>
              <a:rPr lang="en-US" sz="1600"/>
              <a:t>IDispatch is currently not supported for .NET Core COM Objects</a:t>
            </a:r>
          </a:p>
          <a:p>
            <a:pPr lvl="1"/>
            <a:r>
              <a:rPr lang="en-US" sz="1600"/>
              <a:t>Not likely to be supporte in the future</a:t>
            </a:r>
          </a:p>
          <a:p>
            <a:r>
              <a:rPr lang="en-US" sz="1800"/>
              <a:t>wwDotnetBridge works</a:t>
            </a:r>
          </a:p>
          <a:p>
            <a:pPr lvl="1"/>
            <a:r>
              <a:rPr lang="en-US" sz="1600"/>
              <a:t>New wwDotnetCoreBridge class </a:t>
            </a:r>
          </a:p>
          <a:p>
            <a:pPr lvl="1"/>
            <a:r>
              <a:rPr lang="en-US" sz="1600"/>
              <a:t>Allows invocation of .NET Core classes</a:t>
            </a:r>
          </a:p>
          <a:p>
            <a:pPr lvl="1"/>
            <a:r>
              <a:rPr lang="en-US" sz="1600"/>
              <a:t>Otherwise works the same as full framework version</a:t>
            </a:r>
          </a:p>
          <a:p>
            <a:pPr lvl="1"/>
            <a:r>
              <a:rPr lang="en-US" sz="1600"/>
              <a:t>Access to most features is available</a:t>
            </a:r>
          </a:p>
          <a:p>
            <a:r>
              <a:rPr lang="en-US" sz="1800"/>
              <a:t>wwDotnetBridge Limitations</a:t>
            </a:r>
          </a:p>
          <a:p>
            <a:pPr lvl="1"/>
            <a:r>
              <a:rPr lang="en-US" sz="1600"/>
              <a:t>Can’t unload .NET Runtime once loaded </a:t>
            </a:r>
          </a:p>
          <a:p>
            <a:pPr lvl="1"/>
            <a:r>
              <a:rPr lang="en-US" sz="1600"/>
              <a:t>No easy way to load framework libraries (AspNetCore/WinForms/WPF)</a:t>
            </a:r>
          </a:p>
          <a:p>
            <a:pPr lvl="1"/>
            <a:r>
              <a:rPr lang="en-US" sz="1600"/>
              <a:t>CLEAR ALL/RELEASE ALL will kill the .NET Core Runtime</a:t>
            </a:r>
          </a:p>
          <a:p>
            <a:pPr lvl="1"/>
            <a:r>
              <a:rPr lang="en-US" sz="1600"/>
              <a:t>Fine for Production Applications</a:t>
            </a:r>
          </a:p>
          <a:p>
            <a:pPr lvl="1"/>
            <a:r>
              <a:rPr lang="en-US" sz="1600"/>
              <a:t>Problematic at Dev time if you RELEASE environment</a:t>
            </a:r>
          </a:p>
          <a:p>
            <a:pPr marL="457200" lvl="1" indent="0">
              <a:buNone/>
            </a:pPr>
            <a:endParaRPr lang="en-US" sz="1600"/>
          </a:p>
          <a:p>
            <a:pPr marL="457200" lvl="1" indent="0">
              <a:buNone/>
            </a:pPr>
            <a:r>
              <a:rPr lang="en-US" sz="160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24779139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BD7B-1645-4C6C-81C9-91C34807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37C14-ECA7-4BCC-BDCB-B5E4968D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7982857" cy="47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98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85DA-7382-4FAA-B5AF-6FA2C19A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8FE33-B2F5-4E6F-B5D3-F5918BEB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382000" cy="60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56377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0B69-48E0-4134-9C77-F6C87640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and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81D1-9302-4985-8D1C-590F5060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STA Thread support in ASP.nET Core</a:t>
            </a:r>
          </a:p>
          <a:p>
            <a:pPr lvl="1"/>
            <a:r>
              <a:rPr lang="en-US"/>
              <a:t>Web Server uses MTA Threads</a:t>
            </a:r>
          </a:p>
          <a:p>
            <a:pPr lvl="1"/>
            <a:r>
              <a:rPr lang="en-US"/>
              <a:t>Web Server is heavily using Async code</a:t>
            </a:r>
          </a:p>
          <a:p>
            <a:pPr lvl="1"/>
            <a:r>
              <a:rPr lang="en-US"/>
              <a:t>FoxPro COM Servers require STA threading </a:t>
            </a:r>
          </a:p>
          <a:p>
            <a:pPr lvl="1"/>
            <a:r>
              <a:rPr lang="en-US"/>
              <a:t>MTA threads will corrupt FoxPro Server State</a:t>
            </a:r>
          </a:p>
          <a:p>
            <a:pPr lvl="1"/>
            <a:endParaRPr lang="en-US"/>
          </a:p>
          <a:p>
            <a:r>
              <a:rPr lang="en-US"/>
              <a:t>COM is supported, but…</a:t>
            </a:r>
          </a:p>
          <a:p>
            <a:pPr lvl="1"/>
            <a:r>
              <a:rPr lang="en-US"/>
              <a:t>In ASP.NET Core it requires a custom Thread pool</a:t>
            </a:r>
          </a:p>
          <a:p>
            <a:pPr lvl="1"/>
            <a:r>
              <a:rPr lang="en-US"/>
              <a:t>No native support for that is available</a:t>
            </a:r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07342927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092E-59EC-49CA-8BDD-55048152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/>
              <a:t>Web Connection on 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24C8-FED1-40E0-8C45-4FD1A899C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90600"/>
            <a:ext cx="11480800" cy="5105400"/>
          </a:xfrm>
        </p:spPr>
        <p:txBody>
          <a:bodyPr/>
          <a:lstStyle/>
          <a:p>
            <a:r>
              <a:rPr lang="en-US" sz="1800"/>
              <a:t>Implemented as Middleware</a:t>
            </a:r>
          </a:p>
          <a:p>
            <a:pPr lvl="1"/>
            <a:r>
              <a:rPr lang="en-US" sz="1600"/>
              <a:t>Shifted .NET Handler code base to Middleware</a:t>
            </a:r>
          </a:p>
          <a:p>
            <a:pPr lvl="1"/>
            <a:r>
              <a:rPr lang="en-US" sz="1600"/>
              <a:t>90% of the code base was portable</a:t>
            </a:r>
          </a:p>
          <a:p>
            <a:pPr lvl="1"/>
            <a:r>
              <a:rPr lang="en-US" sz="1600"/>
              <a:t>The rest was the plumbing hookup code</a:t>
            </a:r>
          </a:p>
          <a:p>
            <a:r>
              <a:rPr lang="en-US" sz="1800"/>
              <a:t>Standalone Web Server</a:t>
            </a:r>
          </a:p>
          <a:p>
            <a:pPr lvl="1"/>
            <a:r>
              <a:rPr lang="en-US" sz="1600"/>
              <a:t>Implemented as Dotnet Tool</a:t>
            </a:r>
          </a:p>
          <a:p>
            <a:pPr lvl="1"/>
            <a:r>
              <a:rPr lang="en-US" sz="1600"/>
              <a:t>Or as Self Contained EXE (no dependencies)</a:t>
            </a:r>
          </a:p>
          <a:p>
            <a:pPr lvl="1"/>
            <a:r>
              <a:rPr lang="en-US" sz="1600"/>
              <a:t>Server can be hosted in IIS</a:t>
            </a:r>
          </a:p>
          <a:p>
            <a:pPr lvl="1"/>
            <a:r>
              <a:rPr lang="en-US" sz="1600"/>
              <a:t>Supports 64 bit server operation </a:t>
            </a:r>
          </a:p>
          <a:p>
            <a:r>
              <a:rPr lang="en-US" sz="1800"/>
              <a:t>Development Server Enhancements</a:t>
            </a:r>
          </a:p>
          <a:p>
            <a:pPr lvl="1"/>
            <a:r>
              <a:rPr lang="en-US" sz="1600"/>
              <a:t>Self contained – no IIS dependency</a:t>
            </a:r>
          </a:p>
          <a:p>
            <a:pPr lvl="1"/>
            <a:r>
              <a:rPr lang="en-US" sz="1600"/>
              <a:t>Can be run from the Command Line</a:t>
            </a:r>
          </a:p>
          <a:p>
            <a:pPr lvl="1"/>
            <a:r>
              <a:rPr lang="en-US" sz="1600"/>
              <a:t>Includes built-in Live Reload functionality</a:t>
            </a:r>
          </a:p>
          <a:p>
            <a:pPr lvl="1"/>
            <a:r>
              <a:rPr lang="en-US" sz="1600"/>
              <a:t>Built-in Live Reload Server</a:t>
            </a:r>
          </a:p>
          <a:p>
            <a:pPr lvl="1"/>
            <a:r>
              <a:rPr lang="en-US" sz="1600"/>
              <a:t>Compatible with IIS hosting</a:t>
            </a:r>
          </a:p>
          <a:p>
            <a:pPr lvl="1"/>
            <a:r>
              <a:rPr lang="en-US" sz="1600"/>
              <a:t>Use DevServer during dev, host full .NET for live</a:t>
            </a:r>
          </a:p>
          <a:p>
            <a:pPr lvl="1"/>
            <a:r>
              <a:rPr lang="en-US" sz="1600"/>
              <a:t>Or host Middleware server directly with IIS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B0EB0-B403-47DF-ACAE-396D769F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37" y="0"/>
            <a:ext cx="5278463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81884-A1CA-4AAD-A98D-39500269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3" y="4038600"/>
            <a:ext cx="509117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0554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786C-6D2F-49B5-AE05-7FD0CF51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Connection 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5EDB-56EE-41BD-97A9-AB44E8879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95400"/>
            <a:ext cx="11480800" cy="5105400"/>
          </a:xfrm>
        </p:spPr>
        <p:txBody>
          <a:bodyPr/>
          <a:lstStyle/>
          <a:p>
            <a:r>
              <a:rPr lang="en-US"/>
              <a:t>Installable as a Dotnet Tool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Or run as a (large) Standalone Executable</a:t>
            </a:r>
          </a:p>
          <a:p>
            <a:pPr lvl="1"/>
            <a:r>
              <a:rPr lang="en-US"/>
              <a:t>Can run as a standalone Exe</a:t>
            </a:r>
          </a:p>
          <a:p>
            <a:pPr lvl="1"/>
            <a:r>
              <a:rPr lang="en-US"/>
              <a:t>Can run as an IIS hosted .NET Core handler</a:t>
            </a:r>
          </a:p>
          <a:p>
            <a:pPr lvl="1"/>
            <a:r>
              <a:rPr lang="en-US"/>
              <a:t>Standalone server is large (~50mb)</a:t>
            </a:r>
          </a:p>
          <a:p>
            <a:pPr lvl="1"/>
            <a:r>
              <a:rPr lang="en-US"/>
              <a:t>But: Has no external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650BB-172D-433B-A6B0-B12E648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96688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10894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Core is a Modern Platform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.NET Core is Different, yet Similar</a:t>
            </a:r>
          </a:p>
          <a:p>
            <a:pPr lvl="1"/>
            <a:r>
              <a:rPr lang="en-US"/>
              <a:t>Architecturally different from Full Framework </a:t>
            </a:r>
          </a:p>
          <a:p>
            <a:pPr lvl="1"/>
            <a:r>
              <a:rPr lang="en-US"/>
              <a:t>But uses same .NET base libraries you may already know</a:t>
            </a:r>
          </a:p>
          <a:p>
            <a:pPr lvl="1"/>
            <a:r>
              <a:rPr lang="en-US"/>
              <a:t>ASP.NET Core has many changes, but same concepts</a:t>
            </a:r>
          </a:p>
          <a:p>
            <a:pPr lvl="1"/>
            <a:r>
              <a:rPr lang="en-US"/>
              <a:t>Upgrading to .NET Core requires a bit of work </a:t>
            </a:r>
          </a:p>
          <a:p>
            <a:r>
              <a:rPr lang="en-US"/>
              <a:t>.NET Core is Microsoft’s Future</a:t>
            </a:r>
          </a:p>
          <a:p>
            <a:pPr lvl="1"/>
            <a:r>
              <a:rPr lang="en-US"/>
              <a:t>.NET Full Framework is </a:t>
            </a:r>
            <a:r>
              <a:rPr lang="en-US" b="1">
                <a:solidFill>
                  <a:srgbClr val="FFFFCC"/>
                </a:solidFill>
              </a:rPr>
              <a:t>done</a:t>
            </a:r>
            <a:r>
              <a:rPr lang="en-US"/>
              <a:t> at version 4.8</a:t>
            </a:r>
          </a:p>
          <a:p>
            <a:pPr lvl="1"/>
            <a:r>
              <a:rPr lang="en-US"/>
              <a:t>All new development goes into .NET Core</a:t>
            </a:r>
          </a:p>
          <a:p>
            <a:pPr lvl="1"/>
            <a:r>
              <a:rPr lang="en-US"/>
              <a:t>4.8 will be supported for a long time!!!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4D9-4C40-4B1F-962B-1C11CF8F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7DF8-9945-455F-985C-BA6AF944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Core and FoxPro don’t mix</a:t>
            </a:r>
          </a:p>
          <a:p>
            <a:pPr lvl="1"/>
            <a:r>
              <a:rPr lang="en-US"/>
              <a:t>No STA Threading Support</a:t>
            </a:r>
          </a:p>
          <a:p>
            <a:pPr lvl="1"/>
            <a:r>
              <a:rPr lang="en-US"/>
              <a:t>Async code and MTA can’t marshal FoxPro objects</a:t>
            </a:r>
          </a:p>
          <a:p>
            <a:pPr lvl="1"/>
            <a:r>
              <a:rPr lang="en-US"/>
              <a:t>Web Connection supports .NET Core via custom Threading</a:t>
            </a:r>
          </a:p>
          <a:p>
            <a:r>
              <a:rPr lang="en-US"/>
              <a:t>COM is supported in .NET </a:t>
            </a:r>
          </a:p>
          <a:p>
            <a:pPr lvl="1"/>
            <a:r>
              <a:rPr lang="en-US"/>
              <a:t>You can create FoxPro COM objects in .NET</a:t>
            </a:r>
          </a:p>
          <a:p>
            <a:pPr lvl="1"/>
            <a:r>
              <a:rPr lang="en-US"/>
              <a:t>COM Interop for .NET object invocation is broken </a:t>
            </a:r>
          </a:p>
          <a:p>
            <a:pPr lvl="1"/>
            <a:r>
              <a:rPr lang="en-US"/>
              <a:t>But you can use wwDotnetBridge to access .NET Core Components</a:t>
            </a:r>
          </a:p>
        </p:txBody>
      </p:sp>
    </p:spTree>
    <p:extLst>
      <p:ext uri="{BB962C8B-B14F-4D97-AF65-F5344CB8AC3E}">
        <p14:creationId xmlns:p14="http://schemas.microsoft.com/office/powerpoint/2010/main" val="2760740249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hlinkClick r:id="rId2"/>
              </a:rPr>
              <a:t>https://github.com/RickStrahl/SWFOX2019_DotnetCore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7CCD-DA2A-4A8B-A424-6E0C890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Core: More than a FaceLift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53675-9042-4872-AD14-BE204F7AA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11480800" cy="5105400"/>
          </a:xfrm>
        </p:spPr>
        <p:txBody>
          <a:bodyPr/>
          <a:lstStyle/>
          <a:p>
            <a:r>
              <a:rPr lang="en-US"/>
              <a:t>.NET Core is different than Full Framework</a:t>
            </a:r>
          </a:p>
          <a:p>
            <a:pPr lvl="1"/>
            <a:r>
              <a:rPr lang="en-US"/>
              <a:t>These two are separate frameworks </a:t>
            </a:r>
          </a:p>
          <a:p>
            <a:pPr lvl="1"/>
            <a:r>
              <a:rPr lang="en-US"/>
              <a:t>Different integration and hosting mechanisms</a:t>
            </a:r>
          </a:p>
          <a:p>
            <a:pPr lvl="1"/>
            <a:r>
              <a:rPr lang="en-US"/>
              <a:t>.NET Core is not tied to Windows</a:t>
            </a:r>
            <a:br>
              <a:rPr lang="en-US"/>
            </a:br>
            <a:endParaRPr lang="en-US" sz="800"/>
          </a:p>
          <a:p>
            <a:r>
              <a:rPr lang="en-US"/>
              <a:t>.NET Core changes Everything</a:t>
            </a:r>
          </a:p>
          <a:p>
            <a:pPr lvl="1"/>
            <a:r>
              <a:rPr lang="en-US"/>
              <a:t>New platform paradigm for .NET</a:t>
            </a:r>
          </a:p>
          <a:p>
            <a:pPr lvl="1"/>
            <a:r>
              <a:rPr lang="en-US"/>
              <a:t>Cross Platform</a:t>
            </a:r>
          </a:p>
          <a:p>
            <a:pPr lvl="1"/>
            <a:r>
              <a:rPr lang="en-US"/>
              <a:t>100% Open Source </a:t>
            </a:r>
          </a:p>
          <a:p>
            <a:pPr lvl="1"/>
            <a:r>
              <a:rPr lang="en-US"/>
              <a:t>Completely rearchitected infrastructure</a:t>
            </a:r>
          </a:p>
          <a:p>
            <a:pPr lvl="1"/>
            <a:r>
              <a:rPr lang="en-US"/>
              <a:t>While maintaining .NET functionality/features</a:t>
            </a:r>
          </a:p>
          <a:p>
            <a:pPr lvl="1"/>
            <a:r>
              <a:rPr lang="en-US"/>
              <a:t>Open source has created a very active developer environment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6702384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D536-14FB-4DA4-AA3E-A8D892D6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and .NET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EC0-05EA-4AD7-A7D4-0D85EB8B9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Frameworks</a:t>
            </a:r>
          </a:p>
          <a:p>
            <a:pPr lvl="1"/>
            <a:r>
              <a:rPr lang="en-US"/>
              <a:t>Fundamentally different platforms</a:t>
            </a:r>
          </a:p>
          <a:p>
            <a:pPr lvl="1"/>
            <a:r>
              <a:rPr lang="en-US"/>
              <a:t>Full Framework is Windows Dependent </a:t>
            </a:r>
          </a:p>
          <a:p>
            <a:pPr lvl="1"/>
            <a:r>
              <a:rPr lang="en-US"/>
              <a:t>.NET Core is cross platform</a:t>
            </a:r>
          </a:p>
          <a:p>
            <a:pPr lvl="1"/>
            <a:r>
              <a:rPr lang="en-US"/>
              <a:t>Core architecture and plumbing varies greatly</a:t>
            </a:r>
          </a:p>
          <a:p>
            <a:r>
              <a:rPr lang="en-US"/>
              <a:t>Shared Features</a:t>
            </a:r>
          </a:p>
          <a:p>
            <a:pPr lvl="1"/>
            <a:r>
              <a:rPr lang="en-US"/>
              <a:t>CoreFx is .NET Core’s version of the .NET BCL/FCL</a:t>
            </a:r>
          </a:p>
          <a:p>
            <a:pPr lvl="1"/>
            <a:r>
              <a:rPr lang="en-US"/>
              <a:t>Core .NET APIs are mostly unchanged</a:t>
            </a:r>
          </a:p>
          <a:p>
            <a:pPr lvl="1"/>
            <a:r>
              <a:rPr lang="en-US"/>
              <a:t>Tooling that works for all .NET framework</a:t>
            </a:r>
          </a:p>
          <a:p>
            <a:r>
              <a:rPr lang="en-US"/>
              <a:t>.NET Framework is DONE at v4.8</a:t>
            </a:r>
          </a:p>
          <a:p>
            <a:pPr lvl="1"/>
            <a:r>
              <a:rPr lang="en-US"/>
              <a:t>Current version is the last version of full framework</a:t>
            </a:r>
          </a:p>
          <a:p>
            <a:pPr lvl="1"/>
            <a:r>
              <a:rPr lang="en-US"/>
              <a:t>All future updates to CoreFx features will be only in Core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8E782-E6E7-4AFC-B24E-98A0CF0C0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74364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1054-B125-4367-B67B-83EA249C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28600"/>
            <a:ext cx="10363200" cy="457200"/>
          </a:xfrm>
        </p:spPr>
        <p:txBody>
          <a:bodyPr/>
          <a:lstStyle/>
          <a:p>
            <a:r>
              <a:rPr lang="en-US" sz="2800"/>
              <a:t>.NET as a Platform</a:t>
            </a:r>
            <a:br>
              <a:rPr lang="en-US"/>
            </a:br>
            <a:r>
              <a:rPr lang="en-US" sz="1400">
                <a:solidFill>
                  <a:srgbClr val="FFFFCC"/>
                </a:solidFill>
              </a:rPr>
              <a:t>not your Granny’s .NET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0519-7330-40BA-9177-2A624B1F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80800" cy="5181600"/>
          </a:xfrm>
        </p:spPr>
        <p:txBody>
          <a:bodyPr/>
          <a:lstStyle/>
          <a:p>
            <a:r>
              <a:rPr lang="en-US"/>
              <a:t>Many .NET’s, Common Set of Tools</a:t>
            </a:r>
          </a:p>
          <a:p>
            <a:pPr lvl="1"/>
            <a:r>
              <a:rPr lang="en-US"/>
              <a:t>.NET Core, .NET Framework, Xamarin, Mono</a:t>
            </a:r>
          </a:p>
          <a:p>
            <a:pPr lvl="1"/>
            <a:r>
              <a:rPr lang="en-US"/>
              <a:t>All can share the eco system and for separate specialties</a:t>
            </a:r>
          </a:p>
          <a:p>
            <a:r>
              <a:rPr lang="en-US"/>
              <a:t>Microsoft has re-architected .NET </a:t>
            </a:r>
          </a:p>
          <a:p>
            <a:pPr lvl="1"/>
            <a:r>
              <a:rPr lang="en-US"/>
              <a:t>Common base</a:t>
            </a:r>
          </a:p>
          <a:p>
            <a:pPr lvl="1"/>
            <a:r>
              <a:rPr lang="en-US"/>
              <a:t>Tooling, compilers, languages and runtime components</a:t>
            </a:r>
          </a:p>
          <a:p>
            <a:r>
              <a:rPr lang="en-US"/>
              <a:t>Standard Libraries</a:t>
            </a:r>
          </a:p>
          <a:p>
            <a:pPr lvl="1"/>
            <a:r>
              <a:rPr lang="en-US"/>
              <a:t>.NET Standard defines a base set of features</a:t>
            </a:r>
          </a:p>
          <a:p>
            <a:pPr lvl="1"/>
            <a:r>
              <a:rPr lang="en-US"/>
              <a:t>.NET implementations implement a version of .NET Standard</a:t>
            </a:r>
          </a:p>
          <a:p>
            <a:pPr lvl="1"/>
            <a:r>
              <a:rPr lang="en-US"/>
              <a:t>Guarantees common feature set across .NETs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1BE16-DCCF-46BE-A853-9E19381C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11239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9FBA-F258-400B-AD27-1F5160C8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as a Platform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110D96-BFD4-40F9-81C9-AA75FF65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95788"/>
            <a:ext cx="9220200" cy="58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C34DD-598F-427A-A4FF-0C23288C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4864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09303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FE4F-689A-4DCD-A622-E6F32A60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Feature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A4A-4E13-42DC-A0E9-99672185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Feature Frameworks sit ontop of Runtimes</a:t>
            </a:r>
          </a:p>
          <a:p>
            <a:pPr lvl="1"/>
            <a:r>
              <a:rPr lang="en-US"/>
              <a:t>ASP.NET for Web and Cloud Support</a:t>
            </a:r>
          </a:p>
          <a:p>
            <a:pPr lvl="1"/>
            <a:r>
              <a:rPr lang="en-US"/>
              <a:t>WinForms, WPF and UWP for Desktop Support</a:t>
            </a:r>
          </a:p>
          <a:p>
            <a:pPr lvl="1"/>
            <a:r>
              <a:rPr lang="en-US"/>
              <a:t>Xamarin for iOS and Android Applications</a:t>
            </a:r>
          </a:p>
          <a:p>
            <a:pPr lvl="1"/>
            <a:r>
              <a:rPr lang="en-US"/>
              <a:t>ML.NET for Machine Learning</a:t>
            </a:r>
          </a:p>
          <a:p>
            <a:pPr lvl="1"/>
            <a:r>
              <a:rPr lang="en-US"/>
              <a:t>Microsoft IoT Framework for devices</a:t>
            </a:r>
          </a:p>
          <a:p>
            <a:r>
              <a:rPr lang="en-US"/>
              <a:t>Frameworks are what make .NET Powerful</a:t>
            </a:r>
          </a:p>
          <a:p>
            <a:pPr lvl="1"/>
            <a:r>
              <a:rPr lang="en-US"/>
              <a:t>Frameworks can access all of the .NET base features</a:t>
            </a:r>
          </a:p>
          <a:p>
            <a:pPr lvl="1"/>
            <a:r>
              <a:rPr lang="en-US"/>
              <a:t>Applications are built ontop of Frameworks</a:t>
            </a:r>
          </a:p>
          <a:p>
            <a:pPr lvl="1"/>
            <a:r>
              <a:rPr lang="en-US"/>
              <a:t>Third parties can built new Frameworks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795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12AE-B3DA-442D-AEEA-53315425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3.0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C91DB60-6473-4132-A65A-7D75DC2B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9615"/>
            <a:ext cx="8255000" cy="593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51F88A-4CB3-41F7-90BA-CE22A5023FC2}"/>
              </a:ext>
            </a:extLst>
          </p:cNvPr>
          <p:cNvSpPr/>
          <p:nvPr/>
        </p:nvSpPr>
        <p:spPr>
          <a:xfrm>
            <a:off x="5695890" y="324433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408565960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2FF4-24B0-462A-8690-3EE059FC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Frameworks within Frameworks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833DCB-EC49-406F-B7EF-0439537DA9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001000" cy="60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5161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1396</Words>
  <Application>Microsoft Office PowerPoint</Application>
  <PresentationFormat>Widescreen</PresentationFormat>
  <Paragraphs>266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Times New Roman</vt:lpstr>
      <vt:lpstr>Verdana</vt:lpstr>
      <vt:lpstr>Wingdings</vt:lpstr>
      <vt:lpstr>devteach-template</vt:lpstr>
      <vt:lpstr>An overview of .NET Core and ASP.NET Core What is it and should your care?</vt:lpstr>
      <vt:lpstr>PowerPoint Presentation</vt:lpstr>
      <vt:lpstr>.NET Core: More than a FaceLift</vt:lpstr>
      <vt:lpstr>.NET Core and .NET Framework</vt:lpstr>
      <vt:lpstr>.NET as a Platform not your Granny’s .NET</vt:lpstr>
      <vt:lpstr>.NET as a Platform</vt:lpstr>
      <vt:lpstr>.NET Feature Frameworks</vt:lpstr>
      <vt:lpstr>.NET Core 3.0</vt:lpstr>
      <vt:lpstr>Frameworks within Frameworks</vt:lpstr>
      <vt:lpstr>Tooling</vt:lpstr>
      <vt:lpstr>.NET Standard Libraries</vt:lpstr>
      <vt:lpstr>.NET Core 3.0</vt:lpstr>
      <vt:lpstr>ASP.net Core</vt:lpstr>
      <vt:lpstr>ASP.NET Core</vt:lpstr>
      <vt:lpstr>What’s new in ASP.NET Core</vt:lpstr>
      <vt:lpstr>Desktop Frameworks</vt:lpstr>
      <vt:lpstr>Desktop Applications in .NET Core</vt:lpstr>
      <vt:lpstr>Pros and Cons  for .NET Core Desktop Apps vs. Framework Apps</vt:lpstr>
      <vt:lpstr>FoxPro and .NET Core</vt:lpstr>
      <vt:lpstr>FoxPro and .NET Core</vt:lpstr>
      <vt:lpstr>Calling .NET Core from FoxPro</vt:lpstr>
      <vt:lpstr>Using wwDotnetCoreBridge</vt:lpstr>
      <vt:lpstr>Using wwDotnetCoreBridge</vt:lpstr>
      <vt:lpstr>ASP.NET Core and FoxPro</vt:lpstr>
      <vt:lpstr>Web Connection on .NET Core</vt:lpstr>
      <vt:lpstr>Web Connection Web Server</vt:lpstr>
      <vt:lpstr>Summary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2019-10-07T13:11:59Z</dcterms:modified>
</cp:coreProperties>
</file>